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37"/>
  </p:notesMasterIdLst>
  <p:sldIdLst>
    <p:sldId id="257" r:id="rId5"/>
    <p:sldId id="258" r:id="rId6"/>
    <p:sldId id="489" r:id="rId7"/>
    <p:sldId id="499" r:id="rId8"/>
    <p:sldId id="490" r:id="rId9"/>
    <p:sldId id="500" r:id="rId10"/>
    <p:sldId id="506" r:id="rId11"/>
    <p:sldId id="507" r:id="rId12"/>
    <p:sldId id="491" r:id="rId13"/>
    <p:sldId id="512" r:id="rId14"/>
    <p:sldId id="513" r:id="rId15"/>
    <p:sldId id="514" r:id="rId16"/>
    <p:sldId id="515" r:id="rId17"/>
    <p:sldId id="516" r:id="rId18"/>
    <p:sldId id="517" r:id="rId19"/>
    <p:sldId id="518" r:id="rId20"/>
    <p:sldId id="519" r:id="rId21"/>
    <p:sldId id="520" r:id="rId22"/>
    <p:sldId id="521" r:id="rId23"/>
    <p:sldId id="522" r:id="rId24"/>
    <p:sldId id="523" r:id="rId25"/>
    <p:sldId id="492" r:id="rId26"/>
    <p:sldId id="508" r:id="rId27"/>
    <p:sldId id="498" r:id="rId28"/>
    <p:sldId id="501" r:id="rId29"/>
    <p:sldId id="509" r:id="rId30"/>
    <p:sldId id="510" r:id="rId31"/>
    <p:sldId id="502" r:id="rId32"/>
    <p:sldId id="511" r:id="rId33"/>
    <p:sldId id="503" r:id="rId34"/>
    <p:sldId id="504" r:id="rId35"/>
    <p:sldId id="314" r:id="rId36"/>
  </p:sldIdLst>
  <p:sldSz cx="12192000" cy="6858000"/>
  <p:notesSz cx="6858000" cy="9144000"/>
  <p:embeddedFontLst>
    <p:embeddedFont>
      <p:font typeface="KoPubWorldDotum" panose="020B0600000101010101" charset="-127"/>
      <p:regular r:id="rId38"/>
      <p:bold r:id="rId39"/>
    </p:embeddedFont>
    <p:embeddedFont>
      <p:font typeface="KoPubWorldDotum_Pro Bold" panose="020B0600000101010101" charset="-127"/>
      <p:bold r:id="rId40"/>
    </p:embeddedFont>
    <p:embeddedFont>
      <p:font typeface="KoPubWorldDotum_Pro Light" panose="020B0600000101010101" charset="-127"/>
      <p:regular r:id="rId41"/>
    </p:embeddedFont>
    <p:embeddedFont>
      <p:font typeface="Forte" panose="03060902040502070203" pitchFamily="66" charset="0"/>
      <p:regular r:id="rId42"/>
    </p:embeddedFont>
    <p:embeddedFont>
      <p:font typeface="KoPubWorld돋움체 Bold" panose="00000800000000000000" pitchFamily="2" charset="-127"/>
      <p:bold r:id="rId43"/>
    </p:embeddedFont>
    <p:embeddedFont>
      <p:font typeface="KoPubWorld돋움체 Light" panose="00000300000000000000" pitchFamily="2" charset="-127"/>
      <p:regular r:id="rId44"/>
    </p:embeddedFont>
    <p:embeddedFont>
      <p:font typeface="맑은 고딕" panose="020B0503020000020004" pitchFamily="50" charset="-127"/>
      <p:regular r:id="rId45"/>
      <p:bold r:id="rId46"/>
    </p:embeddedFont>
    <p:embeddedFont>
      <p:font typeface="에스코어 드림 4 Regular" panose="020B0503030302020204" pitchFamily="34" charset="-127"/>
      <p:regular r:id="rId4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성환" initials="김" lastIdx="1" clrIdx="0">
    <p:extLst>
      <p:ext uri="{19B8F6BF-5375-455C-9EA6-DF929625EA0E}">
        <p15:presenceInfo xmlns:p15="http://schemas.microsoft.com/office/powerpoint/2012/main" userId="김성환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70C0"/>
    <a:srgbClr val="DF4542"/>
    <a:srgbClr val="FC5753"/>
    <a:srgbClr val="27AA35"/>
    <a:srgbClr val="33C748"/>
    <a:srgbClr val="DC9D33"/>
    <a:srgbClr val="FDBC40"/>
    <a:srgbClr val="282C34"/>
    <a:srgbClr val="FEC8C9"/>
    <a:srgbClr val="DAC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8F0DC-DE2E-47E0-805C-FB0A00E4D138}" v="11" dt="2021-02-12T10:39:51.4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17" autoAdjust="0"/>
    <p:restoredTop sz="95986"/>
  </p:normalViewPr>
  <p:slideViewPr>
    <p:cSldViewPr snapToGrid="0">
      <p:cViewPr varScale="1">
        <p:scale>
          <a:sx n="62" d="100"/>
          <a:sy n="62" d="100"/>
        </p:scale>
        <p:origin x="9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2.fntdata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7.fntdata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6.fntdata"/><Relationship Id="rId48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0" Type="http://schemas.openxmlformats.org/officeDocument/2006/relationships/slide" Target="slides/slide16.xml"/><Relationship Id="rId41" Type="http://schemas.openxmlformats.org/officeDocument/2006/relationships/font" Target="fonts/font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A876A-F38B-435D-AAEE-E688C88B635D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09A00-AAFF-445F-B3F0-45998C103C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1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7391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77133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95134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06531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14645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08947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3695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22049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3725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42377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7411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6073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151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7341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6964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41243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728631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63894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981533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77324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8130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0535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31795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61372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08491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03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21707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2482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FB6105-38E4-4100-A92A-021B28231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F574E2-7F4E-4A5E-AAD4-52343192D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06A734-65F0-427D-8445-C1E95366A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3B871-DBD6-4259-9D5C-20B21D3385FB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2A8D3D-ED80-4239-8A11-887659881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4AF428-F346-4402-B167-112EA844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810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DF2F3-4F85-457F-A3E2-5237467E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F4E94D-87E4-464E-A087-F679F103DB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FCF0FE-CFDF-4CBA-A7B7-933B6A2AB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F7EE4-E01B-49E8-AFA7-4E237086EDE1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EB07D7-E00B-4B14-B00C-A33DC05A8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9B1242-BDCD-4616-BC70-C4F629458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08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3E12B5-B518-4299-BED1-BA225BF86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852F85-6E25-4BBF-99AC-4B003A8BC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4C6389-B674-462B-A1BB-792D0376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D751-FAE9-48D2-8037-0F2861691FF0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A52C4C-EAAF-4A57-BD4C-A6CD7BF6A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A73078-5D6F-47F6-B739-5FE9A0D50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562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5040E8-0D5D-42F9-9286-1B9E0EAB1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75977C-2C93-4B88-8ED2-C7EF2D855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88E6EE-DD96-44A3-AB17-1DE2F7D6D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20EC2-C520-4AD8-A100-09937CCBF4F6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EEEE2F-4D8E-4FB0-BC98-3542A2F7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6A3901-42AB-4F0C-957B-E0F4230F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765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4B7935-A054-4FEB-B11C-8E279AE4B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FAF2B0-768C-4E0E-80E9-8F6C9B217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E625D6-741C-4502-9BCB-9E72A22BC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C10D-F264-4ACF-8FB0-4EAA394E62D5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7239BE-1131-4896-A223-856D3AE51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1842AE-2170-40DE-A765-FF3CCE10C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019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0AC5A-F7B7-4AD9-828C-940FC2DB4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79710F-71A3-4711-B492-2DB973B8C2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095319-F48C-49D0-9828-61E455AA7A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F4D41A-FB32-4E2D-9B56-9BDBF0E9A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C043-C75B-4023-B672-4A9B4A88F2D7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E17EB6-D1B9-45AC-B64A-8F11C671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B7B02F-DE88-4F2E-8E80-04442E6CE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701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518330-7EB1-44DE-8C98-408FE6960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B86FB8-FA40-4525-A9AA-F9ED3C716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FB9C4E-C9A3-4243-B876-65DA94272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FF97D9-BF3A-4F41-84E0-2ED54CDFC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88BDC5-D786-4420-AA94-3D19CF6F35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3477D8-3BCD-426C-9EBE-C3F5E75B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06D25-852B-4DFD-82E5-FC6B61187B81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E85CC9-E584-4062-9C34-EC3E18F6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C3B581B-DC23-4002-8C93-1A3D4A1C4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196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91E4F3-58A9-4C43-87E0-AF50471B9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2038AA-4ED9-4BC0-85AC-C19737286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EA17-1D39-4751-86C4-5BC6774298B1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4B90A7-CE21-4F3A-BC7C-07715D222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55EE84-D938-40CB-BB7A-53BD623E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89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071BD9-42B8-4448-B545-E43B1BEDF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719C4-B285-49C3-AD84-64887A536802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B575F5-D44C-4FED-9A9C-1FB5B2556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B727F5-AAB1-4115-AC20-B153A58F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952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E55DC3-D155-4ABD-8CC7-9262DEE74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A4D21D-E67A-407A-BFEA-88CEF6D7C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C82BBB-B2EB-417E-B54A-C9C88D84B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027871-19C6-432B-A582-E8D63E7EA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FADD0-6B81-439B-B0EB-385166A16290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ADB5B0-688E-4A95-B3D1-8705C7A91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9825F7-2A01-461C-97F5-29593E394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46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3E5F97-A261-4F1D-9ABB-AE772350F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C1BA31-EF06-434A-A0FC-933773B12E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C90B9-C230-4D07-AD77-79672E1DB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28A398-8255-4FAD-A611-534B7A40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E4E39-BACA-4788-96AC-573238514768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CE1ADA-FE7C-4C29-83FF-50D99320B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7E80D2-4E74-47CA-9BDD-6A6B7010E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234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4B2A98-A88C-4297-928E-A3B7DF5FB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9E3801-5737-4AAB-82EC-3D2AD1139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87FCB2-4310-41AA-8AC1-E0D1E85D8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87343-0847-40B7-B34D-14BB18E8FA72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401530-406A-4B60-9070-8F1271556D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9B4A4-6179-43B2-B167-52F214F73D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664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6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22AE989-BA47-4962-9662-0637936322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8"/>
          <a:stretch/>
        </p:blipFill>
        <p:spPr>
          <a:xfrm>
            <a:off x="1" y="0"/>
            <a:ext cx="7258754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D02EF61-DE5F-704B-8DFC-B0C004E4CDD1}"/>
              </a:ext>
            </a:extLst>
          </p:cNvPr>
          <p:cNvSpPr/>
          <p:nvPr/>
        </p:nvSpPr>
        <p:spPr>
          <a:xfrm rot="18118660">
            <a:off x="3710315" y="259767"/>
            <a:ext cx="11137436" cy="840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F1406B4-E36E-D74F-8E16-9B0FFB653ED3}"/>
              </a:ext>
            </a:extLst>
          </p:cNvPr>
          <p:cNvGrpSpPr/>
          <p:nvPr/>
        </p:nvGrpSpPr>
        <p:grpSpPr>
          <a:xfrm>
            <a:off x="4519402" y="2362430"/>
            <a:ext cx="7139198" cy="3047706"/>
            <a:chOff x="4519402" y="2414945"/>
            <a:chExt cx="7139198" cy="304770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63E50B9-FC8F-7E4D-B445-23ACB3901EE9}"/>
                </a:ext>
              </a:extLst>
            </p:cNvPr>
            <p:cNvSpPr txBox="1"/>
            <p:nvPr/>
          </p:nvSpPr>
          <p:spPr>
            <a:xfrm>
              <a:off x="7041068" y="4754765"/>
              <a:ext cx="459824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Hands-On Machine Learning</a:t>
              </a:r>
            </a:p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with Scikit-Learn, </a:t>
              </a:r>
              <a:r>
                <a:rPr kumimoji="1" lang="en-US" altLang="en-US" sz="2000" dirty="0" err="1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Keras</a:t>
              </a:r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&amp; TensorFlow</a:t>
              </a:r>
              <a:endParaRPr kumimoji="1" lang="ko-Kore-KR" altLang="en-US" sz="2000" dirty="0">
                <a:solidFill>
                  <a:schemeClr val="bg1">
                    <a:lumMod val="50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BE62F153-6D7E-A64C-A11C-1E2996A7C634}"/>
                </a:ext>
              </a:extLst>
            </p:cNvPr>
            <p:cNvGrpSpPr/>
            <p:nvPr/>
          </p:nvGrpSpPr>
          <p:grpSpPr>
            <a:xfrm>
              <a:off x="4519402" y="2414945"/>
              <a:ext cx="7139198" cy="2139047"/>
              <a:chOff x="4519402" y="2683103"/>
              <a:chExt cx="7139198" cy="2139047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7662457-B929-5142-B2E7-C4AFF12D732A}"/>
                  </a:ext>
                </a:extLst>
              </p:cNvPr>
              <p:cNvSpPr txBox="1"/>
              <p:nvPr/>
            </p:nvSpPr>
            <p:spPr>
              <a:xfrm>
                <a:off x="4519402" y="4006542"/>
                <a:ext cx="7139198" cy="8156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223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12. </a:t>
                </a:r>
                <a:r>
                  <a:rPr kumimoji="1" lang="ko-KR" altLang="en-US" sz="2230" b="1" dirty="0" err="1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텐서플로를</a:t>
                </a:r>
                <a:r>
                  <a:rPr kumimoji="1" lang="ko-KR" altLang="en-US" sz="223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 사용한 사용자 정의 모델과 훈련</a:t>
                </a:r>
                <a:endParaRPr kumimoji="1" lang="en-US" altLang="ko-KR" sz="2230" b="1" dirty="0"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endParaRPr>
              </a:p>
              <a:p>
                <a:pPr algn="r"/>
                <a:r>
                  <a:rPr kumimoji="1" lang="en-US" altLang="ko-KR" sz="24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13. </a:t>
                </a:r>
                <a:r>
                  <a:rPr kumimoji="1" lang="ko-KR" altLang="en-US" sz="2400" b="1" dirty="0" err="1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텐서플로에서</a:t>
                </a:r>
                <a:r>
                  <a:rPr kumimoji="1" lang="ko-KR" altLang="en-US" sz="24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 데이터 적재와 전처리하기</a:t>
                </a:r>
                <a:endParaRPr kumimoji="1" lang="en-US" altLang="ko-KR" sz="2400" b="1" dirty="0">
                  <a:latin typeface="KoPubWorldDotum" pitchFamily="2" charset="-127"/>
                  <a:ea typeface="KoPubWorldDotum" pitchFamily="2" charset="-127"/>
                  <a:cs typeface="KoPubWorldDotum" pitchFamily="2" charset="-127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CF01FFD-A432-BF4F-8D8C-883205F6D44F}"/>
                  </a:ext>
                </a:extLst>
              </p:cNvPr>
              <p:cNvSpPr txBox="1"/>
              <p:nvPr/>
            </p:nvSpPr>
            <p:spPr>
              <a:xfrm>
                <a:off x="6219047" y="2683103"/>
                <a:ext cx="5420266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8000" b="1" dirty="0">
                    <a:latin typeface="Forte" panose="03060902040502070203" pitchFamily="66" charset="0"/>
                    <a:ea typeface="Xingkai SC" panose="02010600040101010101" pitchFamily="2" charset="-122"/>
                    <a:cs typeface="KoPubWorldDotum_Pro Bold" pitchFamily="2" charset="-127"/>
                  </a:rPr>
                  <a:t>HAI Lecture</a:t>
                </a:r>
                <a:endParaRPr kumimoji="1" lang="ko-Kore-KR" altLang="en-US" sz="8000" b="1" dirty="0">
                  <a:latin typeface="Forte" panose="03060902040502070203" pitchFamily="66" charset="0"/>
                  <a:ea typeface="KoPubWorldDotum_Pro Bold" pitchFamily="2" charset="-127"/>
                  <a:cs typeface="KoPubWorldDotum_Pro Bold" pitchFamily="2" charset="-127"/>
                </a:endParaRPr>
              </a:p>
            </p:txBody>
          </p:sp>
        </p:grpSp>
      </p:grp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A7AB004-26FE-4377-9F81-BF33F13E2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827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692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 정의 요소를 가진 모델을 저장하고 로드하기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모델을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load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할 때는 함수이름과 실제 함수를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mapping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한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dictionary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전달해야 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이름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+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객체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538DEF4-181F-4982-9B70-0ABF714754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" y="2924651"/>
            <a:ext cx="8459381" cy="6287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E05DF2E-6F93-4071-AC8B-06BDE52C2F73}"/>
              </a:ext>
            </a:extLst>
          </p:cNvPr>
          <p:cNvSpPr txBox="1"/>
          <p:nvPr/>
        </p:nvSpPr>
        <p:spPr>
          <a:xfrm>
            <a:off x="670603" y="3454987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다른 기준이 필요할 때는 매개변수를 받을 수 있는 함수를 만들 수도 있다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E65AD88-E178-4790-B606-24309E474CBF}"/>
              </a:ext>
            </a:extLst>
          </p:cNvPr>
          <p:cNvSpPr/>
          <p:nvPr/>
        </p:nvSpPr>
        <p:spPr>
          <a:xfrm>
            <a:off x="2496621" y="4178762"/>
            <a:ext cx="1530849" cy="27027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69A5646F-594F-4EE0-B866-76F05148A67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7240" y="4131599"/>
            <a:ext cx="7102673" cy="249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421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246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 정의 요소를 가진 모델을 저장하고 로드하기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모델을 저장 시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threshold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값은 저장되지 않는다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모델을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load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할 때 이를 지정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keras.losses.Loss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객체를 상속하고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get_config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 )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메서드를 구현하여 해결할 수 있다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0156960F-EA92-4B23-9D24-8657BC3FD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086" y="3378179"/>
            <a:ext cx="8450325" cy="338722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79B554D-8116-48A5-A951-5FD34B0B5CA1}"/>
              </a:ext>
            </a:extLst>
          </p:cNvPr>
          <p:cNvSpPr txBox="1"/>
          <p:nvPr/>
        </p:nvSpPr>
        <p:spPr>
          <a:xfrm>
            <a:off x="8610600" y="4365668"/>
            <a:ext cx="34546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label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과 예측을 받고 모든 샘플의 손실을 계산하여 반환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AC77C4-A098-465B-88B8-06CCDEAFD688}"/>
              </a:ext>
            </a:extLst>
          </p:cNvPr>
          <p:cNvSpPr txBox="1"/>
          <p:nvPr/>
        </p:nvSpPr>
        <p:spPr>
          <a:xfrm>
            <a:off x="8610600" y="6119072"/>
            <a:ext cx="294782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하이퍼파라미터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이름과 같이 </a:t>
            </a:r>
            <a:r>
              <a:rPr lang="ko-KR" altLang="en-US" sz="1800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매핑된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dictionary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반환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2553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692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활성화 함수</a:t>
            </a: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초기화</a:t>
            </a: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규제</a:t>
            </a: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제한을 </a:t>
            </a:r>
            <a:r>
              <a:rPr lang="ko-KR" altLang="en-US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커스터마이징하기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손실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규제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제한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초기화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지표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활성화 함수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층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모델과 같은 대부분의 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Keras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기능은 유사한 방법으로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커스터마이징할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수 있다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12</a:t>
            </a:fld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CBB84CCD-0263-4D40-AD8B-BE9DAE46E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" y="2788518"/>
            <a:ext cx="7524279" cy="2834435"/>
          </a:xfrm>
          <a:prstGeom prst="rect">
            <a:avLst/>
          </a:prstGeo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2892041D-D9EB-405A-9D57-612ED08C0C4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0099" y="5752974"/>
            <a:ext cx="7372598" cy="110502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90C616D-5C07-4120-AC5C-2339D13B49FE}"/>
              </a:ext>
            </a:extLst>
          </p:cNvPr>
          <p:cNvSpPr txBox="1"/>
          <p:nvPr/>
        </p:nvSpPr>
        <p:spPr>
          <a:xfrm>
            <a:off x="8408541" y="5022788"/>
            <a:ext cx="378345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직접 설계한 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개의 함수를</a:t>
            </a:r>
            <a:endParaRPr lang="en-US" altLang="ko-KR" sz="1800" dirty="0">
              <a:solidFill>
                <a:schemeClr val="bg1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Dense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객체의 생성자에 파라미터로 넣는 방식으로 커스터마이징에 성공하였다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6133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 정의 지표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손실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모델을 훈련하기 위해 경사 하강법에서 사용하므로 미분 가능해야 하고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gradient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 모든 곳에서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 아니어야 함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e.g.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cross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entropy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모델을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평가할 때 사용하며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미분이 가능하지 않거나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gradient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 특정 지점에서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 되어도 무관함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		e.g. accuracy(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정확도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13</a:t>
            </a:fld>
            <a:endParaRPr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A52F8F45-71BB-4F0C-95CE-39687F4F7F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5079" y="3803676"/>
            <a:ext cx="5327384" cy="296172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57C4A93-4F3F-4024-A52E-9A13696C1FA5}"/>
              </a:ext>
            </a:extLst>
          </p:cNvPr>
          <p:cNvSpPr txBox="1"/>
          <p:nvPr/>
        </p:nvSpPr>
        <p:spPr>
          <a:xfrm>
            <a:off x="6784369" y="4664766"/>
            <a:ext cx="476378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스트리밍 지표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배치마다 점진적으로 업데이트되는 것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만들기 위해서는 </a:t>
            </a:r>
            <a:r>
              <a:rPr lang="en-US" altLang="ko-KR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keras.metrics.Metric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객체를 상속해야 한다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8055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908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 정의 층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가중치가 필요 없는 사용자 정의 층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파이썬 함수를 만든 후 </a:t>
            </a:r>
            <a:r>
              <a:rPr lang="en-US" altLang="ko-KR" sz="2400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keras.layers.Lambda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층으로 감싼다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입력에 지수함수를 적용하는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layer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상태가 있는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가중치가 있는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 정의 층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400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keras.layers.Layer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상속해야 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14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774C202-61E8-47B7-B1E7-8263471F37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1967" y="3322392"/>
            <a:ext cx="8058757" cy="408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95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 정의 층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15</a:t>
            </a:fld>
            <a:endParaRPr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83DC7939-9427-4DBD-B597-7DE5C1272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" y="1720595"/>
            <a:ext cx="6960853" cy="4071990"/>
          </a:xfrm>
          <a:prstGeom prst="rect">
            <a:avLst/>
          </a:prstGeo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6B83C69A-133E-4BBB-8B97-A88992C70D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832" y="5794999"/>
            <a:ext cx="6541690" cy="89408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79C5ABE-FAF8-4CD5-A92B-F28A6DF2434E}"/>
              </a:ext>
            </a:extLst>
          </p:cNvPr>
          <p:cNvSpPr txBox="1"/>
          <p:nvPr/>
        </p:nvSpPr>
        <p:spPr>
          <a:xfrm>
            <a:off x="8052370" y="1890713"/>
            <a:ext cx="35882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생성자는 </a:t>
            </a:r>
            <a:r>
              <a:rPr lang="ko-KR" altLang="en-US" sz="1800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하이퍼파라미터를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매개변수로 받는다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4426A42-7D27-461E-BB5F-C9D193596D66}"/>
              </a:ext>
            </a:extLst>
          </p:cNvPr>
          <p:cNvSpPr txBox="1"/>
          <p:nvPr/>
        </p:nvSpPr>
        <p:spPr>
          <a:xfrm>
            <a:off x="8052370" y="2969369"/>
            <a:ext cx="358824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build( ) 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메서드는 가중치마다 </a:t>
            </a:r>
            <a:r>
              <a:rPr lang="en-US" altLang="ko-KR" sz="1800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add_weight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) 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메서드를 호출하여 층의 변수를 만든다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 시점에는 </a:t>
            </a:r>
            <a:r>
              <a:rPr lang="en-US" altLang="ko-KR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Keras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 층의 입력크기를 알고 있어 이를 전달함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2A541F-647D-40A9-965B-5B1D7F777612}"/>
              </a:ext>
            </a:extLst>
          </p:cNvPr>
          <p:cNvSpPr txBox="1"/>
          <p:nvPr/>
        </p:nvSpPr>
        <p:spPr>
          <a:xfrm>
            <a:off x="8052370" y="4662859"/>
            <a:ext cx="35882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해당 층에서 필요한 연산을 수행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AB854A-AA9A-48D8-8137-CB2D1A26DD0B}"/>
              </a:ext>
            </a:extLst>
          </p:cNvPr>
          <p:cNvSpPr txBox="1"/>
          <p:nvPr/>
        </p:nvSpPr>
        <p:spPr>
          <a:xfrm>
            <a:off x="8052370" y="5423253"/>
            <a:ext cx="35882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 층의 </a:t>
            </a:r>
            <a:r>
              <a:rPr lang="ko-KR" altLang="en-US" sz="180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출력크기를 </a:t>
            </a:r>
            <a:r>
              <a:rPr lang="ko-KR" altLang="en-US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반환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0A7C20-5CB5-4A76-BF1D-CCE729063E91}"/>
              </a:ext>
            </a:extLst>
          </p:cNvPr>
          <p:cNvSpPr txBox="1"/>
          <p:nvPr/>
        </p:nvSpPr>
        <p:spPr>
          <a:xfrm>
            <a:off x="8052370" y="6057373"/>
            <a:ext cx="35882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활성화 함수의 전체 설정을 저장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0210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692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 정의 모델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keras.Model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객체를 상속하여 생성자에서 층과 변수를 만들고 모델이 해야 할 작업을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call( )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메서드에 구현한다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16</a:t>
            </a:fld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C83FC725-82E0-43BD-8315-897133608B5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20521" y="2962210"/>
            <a:ext cx="5968006" cy="2260223"/>
          </a:xfrm>
          <a:prstGeom prst="rect">
            <a:avLst/>
          </a:prstGeom>
        </p:spPr>
      </p:pic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7EF3AA3B-F039-4F08-BD17-93598963531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95999" y="2928303"/>
            <a:ext cx="5968007" cy="2917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0990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2" y="1095875"/>
            <a:ext cx="10914023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자동 미분을 사용하여 </a:t>
            </a: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gradient </a:t>
            </a: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계산하기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변수를 정의하고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dirty="0" err="1">
                <a:solidFill>
                  <a:srgbClr val="000000"/>
                </a:solidFill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tf.GradientTape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블록을 만들어 이 변수와 관련된 모든 연산을 자동으로 기록한다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마지막으로 이 테이프에 변수에 대한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z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gradient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요청하면 계산이 수행된다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gradient( )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메서드가 호출된 후에는 자동으로 테이프가 지워진다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17</a:t>
            </a:fld>
            <a:endParaRPr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07F6D4D3-01A8-4E68-A1CC-EABFB3E39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175" y="4032646"/>
            <a:ext cx="5275702" cy="1579613"/>
          </a:xfrm>
          <a:prstGeom prst="rect">
            <a:avLst/>
          </a:prstGeo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5C4748EC-F4D5-4F0B-B756-23FBD2A1E2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175" y="5762125"/>
            <a:ext cx="7192379" cy="95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5881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2" y="900669"/>
            <a:ext cx="10914023" cy="4462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자동 미분을 사용하여 </a:t>
            </a: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gradient </a:t>
            </a: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계산하기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gradient( )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메서드를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번 이상 호출해야 한다면 지속 가능한 테이프를 만들고 사용이 끝난 후 이를 삭제해야 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테이프는 기본적으로 변수가 포함된 연산만을 기록한다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변수가 아닌 다른 객체에 대한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z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gradient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계산을 시도한 경우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None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 반환된다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18</a:t>
            </a:fld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601C21DA-4C30-49EC-A597-EF7DC2AE1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929" y="2593312"/>
            <a:ext cx="7401958" cy="1648055"/>
          </a:xfrm>
          <a:prstGeom prst="rect">
            <a:avLst/>
          </a:prstGeom>
        </p:spPr>
      </p:pic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F9375195-2CC1-4DF7-8D73-6D1B79E3CA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929" y="5318147"/>
            <a:ext cx="7306695" cy="141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6885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2" y="900669"/>
            <a:ext cx="10914023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자동 미분을 사용하여 </a:t>
            </a: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gradient </a:t>
            </a: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계산하기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어떤 경우에는 신경망의 일부분에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gradient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역전파되지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않도록 막아야 하는 경우도 존재한다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이때는 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tf.stop_gradient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)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함수를 사용해야 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이는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정방향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계산을 할 때 입력을 반환하고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역전파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시에는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gradient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전파하지 않고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상수처럼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동작시킨다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19</a:t>
            </a:fld>
            <a:endParaRPr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BB921EB-7A40-4EAF-BB2C-8122EEF3B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484" y="3871880"/>
            <a:ext cx="8259328" cy="1991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379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F15D3B81-7419-8B45-B238-88614EE327DD}"/>
              </a:ext>
            </a:extLst>
          </p:cNvPr>
          <p:cNvGrpSpPr/>
          <p:nvPr/>
        </p:nvGrpSpPr>
        <p:grpSpPr>
          <a:xfrm>
            <a:off x="971175" y="1989213"/>
            <a:ext cx="6210214" cy="2879573"/>
            <a:chOff x="593574" y="850681"/>
            <a:chExt cx="6210214" cy="287957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718404" y="860344"/>
              <a:ext cx="41922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12.1 TensorFlow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훑어보기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593574" y="850681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718404" y="1642574"/>
              <a:ext cx="60853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12.2 </a:t>
              </a:r>
              <a:r>
                <a:rPr lang="en-US" altLang="ko-KR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Numpy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처럼 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TensorFlow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사용하기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593574" y="1639564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217EBA-D35A-BC49-B02D-A8CEEFBC65AD}"/>
                </a:ext>
              </a:extLst>
            </p:cNvPr>
            <p:cNvSpPr txBox="1"/>
            <p:nvPr/>
          </p:nvSpPr>
          <p:spPr>
            <a:xfrm>
              <a:off x="718404" y="3207034"/>
              <a:ext cx="492160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12.4 TensorFlow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함수와 그래프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EBC2A4A-B497-F444-B4E0-15E96F036847}"/>
                </a:ext>
              </a:extLst>
            </p:cNvPr>
            <p:cNvSpPr/>
            <p:nvPr/>
          </p:nvSpPr>
          <p:spPr>
            <a:xfrm>
              <a:off x="593574" y="320703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6AE9BA-4357-4DA9-8B36-F39731737C48}"/>
                </a:ext>
              </a:extLst>
            </p:cNvPr>
            <p:cNvSpPr txBox="1"/>
            <p:nvPr/>
          </p:nvSpPr>
          <p:spPr>
            <a:xfrm>
              <a:off x="718404" y="2424804"/>
              <a:ext cx="579517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12.3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사용자 정의 모델과 훈련 알고리즘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FD547F-2F8D-46C8-AE2C-A4FE6545DD5E}"/>
                </a:ext>
              </a:extLst>
            </p:cNvPr>
            <p:cNvSpPr/>
            <p:nvPr/>
          </p:nvSpPr>
          <p:spPr>
            <a:xfrm>
              <a:off x="593574" y="242480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A0CBC21-7BDB-48DF-A293-8E62B893D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74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2" y="900669"/>
            <a:ext cx="10914023" cy="43933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 정의 훈련 반복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간단한 모델 만들기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훈련세트에서 샘플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batch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랜덤하게 추출하는 함수 정의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1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지표를 포함한 훈련상태를 출력하는 함수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20</a:t>
            </a:fld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32274FBA-DAD7-4978-B8E0-686495A1B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136" y="2039314"/>
            <a:ext cx="7299852" cy="1423980"/>
          </a:xfrm>
          <a:prstGeom prst="rect">
            <a:avLst/>
          </a:prstGeo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AE7ABB13-7CF7-44D2-828C-D17CA049F5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4136" y="3910185"/>
            <a:ext cx="5748454" cy="724663"/>
          </a:xfrm>
          <a:prstGeom prst="rect">
            <a:avLst/>
          </a:prstGeom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94C84A52-8300-4472-8D49-068575F426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4136" y="5222990"/>
            <a:ext cx="7024496" cy="1468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6901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2" y="900669"/>
            <a:ext cx="10914023" cy="1692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 정의 훈련 반복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몇 개의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하이퍼파라미터를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정의하고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옵티마이저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손실함수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지표를 선택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21</a:t>
            </a:fld>
            <a:endParaRPr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AA7F69BB-C9F9-4B7E-B6E3-0FC8091D4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890" y="2861247"/>
            <a:ext cx="4305569" cy="15442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66F2930-8262-42E7-B99E-D1B1E1AD2B7D}"/>
              </a:ext>
            </a:extLst>
          </p:cNvPr>
          <p:cNvSpPr txBox="1"/>
          <p:nvPr/>
        </p:nvSpPr>
        <p:spPr>
          <a:xfrm>
            <a:off x="6096000" y="1454666"/>
            <a:ext cx="4279354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 정의 훈련 반복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F3CBDD99-43B9-4412-82E6-A13C047517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1" y="2264805"/>
            <a:ext cx="5950688" cy="3461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505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937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12.4 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함수와 그래프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입력의 세제곱을 계산하는 함수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6370A92-CC4C-431D-853F-9D89EFBC0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100" y="1758303"/>
            <a:ext cx="2265453" cy="6127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B00424E-77C0-42F0-8C31-949A1027C82A}"/>
              </a:ext>
            </a:extLst>
          </p:cNvPr>
          <p:cNvSpPr txBox="1"/>
          <p:nvPr/>
        </p:nvSpPr>
        <p:spPr>
          <a:xfrm>
            <a:off x="670603" y="2486712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step2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파이썬 상수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실수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…),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텐서를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사용하여 함수 호출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87B5B21E-FC78-43DE-8F60-CAA505160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3100" y="3150340"/>
            <a:ext cx="6866818" cy="108484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9EC655A-402D-4BD3-8212-2CFEE2C1F7B4}"/>
              </a:ext>
            </a:extLst>
          </p:cNvPr>
          <p:cNvSpPr txBox="1"/>
          <p:nvPr/>
        </p:nvSpPr>
        <p:spPr>
          <a:xfrm>
            <a:off x="670603" y="4235182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step3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en-US" altLang="ko-KR" sz="2400" dirty="0" err="1">
                <a:solidFill>
                  <a:srgbClr val="000000"/>
                </a:solidFill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tf.function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사용하여 </a:t>
            </a:r>
            <a:r>
              <a:rPr lang="ko-KR" altLang="en-US" sz="2400" u="sng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파이썬 함수</a:t>
            </a:r>
            <a:r>
              <a:rPr lang="en-US" altLang="ko-KR" sz="2400" u="sng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TensorFlow </a:t>
            </a:r>
            <a:r>
              <a:rPr lang="ko-KR" altLang="en-US" sz="2400" u="sng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함수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전환하기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581D08F-AE48-461B-BAEE-7198CFC026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3100" y="4938767"/>
            <a:ext cx="6752112" cy="762513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0D7CE25-88CB-4B2E-8DBC-895AC7F5D1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58138" y="5381836"/>
            <a:ext cx="3611255" cy="1003828"/>
          </a:xfrm>
          <a:prstGeom prst="rect">
            <a:avLst/>
          </a:prstGeom>
          <a:ln w="57150">
            <a:solidFill>
              <a:schemeClr val="bg1">
                <a:lumMod val="50000"/>
              </a:schemeClr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7304415-2376-4B93-8EF8-A195B71E618E}"/>
              </a:ext>
            </a:extLst>
          </p:cNvPr>
          <p:cNvSpPr txBox="1"/>
          <p:nvPr/>
        </p:nvSpPr>
        <p:spPr>
          <a:xfrm>
            <a:off x="8255398" y="4907945"/>
            <a:ext cx="37139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tf.function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데코레이터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활용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AD682BF-F228-4D8E-BAE9-72C3AFF75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5468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937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12.4 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함수와 그래프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246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오토그래프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(autograph)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함수의 소스코드를 분석하여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for, while, if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등의 제어문을 찾아내는 과정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코드분석 후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함수의 모든 제어문을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TensorFlow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연산으로 바꾼 버전을 생성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 바꾼 버전의 함수를 호출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매개변수 값 대신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symbolic tensor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전달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AD682BF-F228-4D8E-BAE9-72C3AFF75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23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2427ECD-C479-4A50-B805-5300570576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3168" y="3342516"/>
            <a:ext cx="6401766" cy="346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811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F15D3B81-7419-8B45-B238-88614EE327DD}"/>
              </a:ext>
            </a:extLst>
          </p:cNvPr>
          <p:cNvGrpSpPr/>
          <p:nvPr/>
        </p:nvGrpSpPr>
        <p:grpSpPr>
          <a:xfrm>
            <a:off x="555035" y="1621065"/>
            <a:ext cx="6763250" cy="3661803"/>
            <a:chOff x="593574" y="850681"/>
            <a:chExt cx="6763250" cy="366180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718404" y="860344"/>
              <a:ext cx="260039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13.1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데이터 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API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593574" y="850681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718404" y="1642574"/>
              <a:ext cx="324723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13.2 </a:t>
              </a:r>
              <a:r>
                <a:rPr lang="en-US" altLang="ko-KR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TFRecord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포맷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593574" y="1639564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217EBA-D35A-BC49-B02D-A8CEEFBC65AD}"/>
                </a:ext>
              </a:extLst>
            </p:cNvPr>
            <p:cNvSpPr txBox="1"/>
            <p:nvPr/>
          </p:nvSpPr>
          <p:spPr>
            <a:xfrm>
              <a:off x="718404" y="3207034"/>
              <a:ext cx="21291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13.4 TF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변환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EBC2A4A-B497-F444-B4E0-15E96F036847}"/>
                </a:ext>
              </a:extLst>
            </p:cNvPr>
            <p:cNvSpPr/>
            <p:nvPr/>
          </p:nvSpPr>
          <p:spPr>
            <a:xfrm>
              <a:off x="593574" y="320703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3811D2A-667B-6E40-AD93-0D6BB93DDD95}"/>
                </a:ext>
              </a:extLst>
            </p:cNvPr>
            <p:cNvSpPr txBox="1"/>
            <p:nvPr/>
          </p:nvSpPr>
          <p:spPr>
            <a:xfrm>
              <a:off x="718404" y="3989264"/>
              <a:ext cx="66384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13.5 TensorFlow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데이터셋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(TFDS)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프로젝트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0DBEFD8-947F-1149-A622-62F60EA8FF50}"/>
                </a:ext>
              </a:extLst>
            </p:cNvPr>
            <p:cNvSpPr/>
            <p:nvPr/>
          </p:nvSpPr>
          <p:spPr>
            <a:xfrm>
              <a:off x="593574" y="3986300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6AE9BA-4357-4DA9-8B36-F39731737C48}"/>
                </a:ext>
              </a:extLst>
            </p:cNvPr>
            <p:cNvSpPr txBox="1"/>
            <p:nvPr/>
          </p:nvSpPr>
          <p:spPr>
            <a:xfrm>
              <a:off x="718404" y="2424804"/>
              <a:ext cx="33986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13.3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입력 특성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전처리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FD547F-2F8D-46C8-AE2C-A4FE6545DD5E}"/>
                </a:ext>
              </a:extLst>
            </p:cNvPr>
            <p:cNvSpPr/>
            <p:nvPr/>
          </p:nvSpPr>
          <p:spPr>
            <a:xfrm>
              <a:off x="593574" y="242480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207B419-1DA0-47F8-BB59-975D55E2E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6983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6100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데이터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API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691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데이터셋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연속된 데이터 샘플의 집합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디스크에서 데이터를 점진적으로 읽는 데이터셋을 주로 사용한다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D6D6F72-D092-48CE-9191-152EE2A31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25</a:t>
            </a:fld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F1C0113D-26CC-4674-9264-4EBCC5C63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" y="2923305"/>
            <a:ext cx="6552746" cy="1214739"/>
          </a:xfrm>
          <a:prstGeom prst="rect">
            <a:avLst/>
          </a:prstGeom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B35FB112-6C08-46CD-AAE7-100F6548FF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6270" y="2991787"/>
            <a:ext cx="3062795" cy="604168"/>
          </a:xfrm>
          <a:prstGeom prst="rect">
            <a:avLst/>
          </a:prstGeom>
        </p:spPr>
      </p:pic>
      <p:pic>
        <p:nvPicPr>
          <p:cNvPr id="17" name="그림 16" descr="텍스트이(가) 표시된 사진&#10;&#10;자동 생성된 설명">
            <a:extLst>
              <a:ext uri="{FF2B5EF4-FFF2-40B4-BE49-F238E27FC236}">
                <a16:creationId xmlns:a16="http://schemas.microsoft.com/office/drawing/2014/main" id="{EF040B1D-09F5-4B25-9F90-494E46AD78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7914" y="3595955"/>
            <a:ext cx="3911953" cy="151920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9D043AC-C6C2-4F23-8D6F-8E1CC686EB77}"/>
              </a:ext>
            </a:extLst>
          </p:cNvPr>
          <p:cNvSpPr txBox="1"/>
          <p:nvPr/>
        </p:nvSpPr>
        <p:spPr>
          <a:xfrm>
            <a:off x="670603" y="4550352"/>
            <a:ext cx="8041882" cy="17080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tf.data.Dataset.from_tensor_slices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 )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    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메모리에서 전체 데이터셋 생성</a:t>
            </a: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from_tensor_slices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)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Tensor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받아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X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각 원소가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item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으로 표현되는 </a:t>
            </a:r>
            <a:r>
              <a:rPr lang="en-US" altLang="ko-KR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tf.data.Dataset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생성</a:t>
            </a:r>
          </a:p>
        </p:txBody>
      </p:sp>
    </p:spTree>
    <p:extLst>
      <p:ext uri="{BB962C8B-B14F-4D97-AF65-F5344CB8AC3E}">
        <p14:creationId xmlns:p14="http://schemas.microsoft.com/office/powerpoint/2010/main" val="16268071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6100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데이터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API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138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연쇄 변환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변환 메소드를 호출하여 여러 종류의 변환이 가능한데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이를 연결시킬 수도 있다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D6D6F72-D092-48CE-9191-152EE2A31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26</a:t>
            </a:fld>
            <a:endParaRPr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1868CA8F-C1D4-4582-BBD9-4B6AA799A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00" y="2292156"/>
            <a:ext cx="5461166" cy="227368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D3B7C73-2A45-44A4-B90C-B2C6D9770F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3542" y="2399010"/>
            <a:ext cx="5382526" cy="205997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E7A8EC2-E379-4472-B665-52391D7E8220}"/>
              </a:ext>
            </a:extLst>
          </p:cNvPr>
          <p:cNvSpPr txBox="1"/>
          <p:nvPr/>
        </p:nvSpPr>
        <p:spPr>
          <a:xfrm>
            <a:off x="881972" y="5038337"/>
            <a:ext cx="9669587" cy="8756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repeat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int n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):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원본 데이터셋의 아이템을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n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차례 반복하는 새로운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데이터셋을 반환</a:t>
            </a: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batch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int m ): 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이전 데이터셋의 아이템을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개씩 그룹으로 묶는다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727030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6100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데이터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API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016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연쇄 변환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map( ) 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각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아이템에 변환을 적용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모든 아이템에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곱하여 새로운 데이터셋을 생성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apply( ) 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데이터셋 전체에 변환을 적용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7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개의 정수로 이루어진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batch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하나의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정수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tensor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filter(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데이터셋 필터링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 +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조건 필요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e.g.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D6D6F72-D092-48CE-9191-152EE2A31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27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126DEA9-29CD-491E-9DAB-427707A873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911" y="2889152"/>
            <a:ext cx="9716856" cy="38105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6119364-0E7C-4444-A7DC-F84E97E266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2363" y="4522205"/>
            <a:ext cx="11002911" cy="39058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70575DE-B9F2-4390-BFF6-1B9873D3F6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2911" y="6112505"/>
            <a:ext cx="10736173" cy="371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5334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2568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13.2 </a:t>
            </a:r>
            <a:r>
              <a:rPr lang="en-US" altLang="ko-KR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TFRecord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포맷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154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 err="1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TFRecord</a:t>
            </a:r>
            <a:endParaRPr lang="en-US" altLang="ko-KR" sz="2400" dirty="0">
              <a:highlight>
                <a:srgbClr val="FFFF00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크기가 다른 연속된 이진 레코드를 저장하는 단순한 이진 포맷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레코드 길이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길이확인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CRC </a:t>
            </a: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체크섬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실제 데이터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데이터확인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CRC </a:t>
            </a: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체크섬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tf.io.TFRecordWriter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객체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FAF61FFD-0EE3-4BF8-A5B6-E5295D8D2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759" y="3301403"/>
            <a:ext cx="5804676" cy="918559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5601A332-9DBC-4CC6-9BD1-12BB942006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3759" y="4384349"/>
            <a:ext cx="5210314" cy="110381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06E9411F-AD02-400B-906F-01C45D012F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3759" y="5710400"/>
            <a:ext cx="7610918" cy="555767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8812AFD-C1F4-4837-873F-336CE4790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27878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2568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13.2 </a:t>
            </a:r>
            <a:r>
              <a:rPr lang="en-US" altLang="ko-KR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TFRecord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포맷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TFRecord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파일 압축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특히 네트워크 환경일 때 유용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8812AFD-C1F4-4837-873F-336CE4790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29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C768E24-B231-43A9-A165-D8C629FF6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" y="1758303"/>
            <a:ext cx="7383389" cy="82037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471D057-67AE-4BC5-98F2-5B8F521E4C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091" y="2676733"/>
            <a:ext cx="7076499" cy="60275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7C2BE5A-042E-4BFF-A0B8-295266E03E72}"/>
              </a:ext>
            </a:extLst>
          </p:cNvPr>
          <p:cNvSpPr txBox="1"/>
          <p:nvPr/>
        </p:nvSpPr>
        <p:spPr>
          <a:xfrm>
            <a:off x="8610600" y="1828961"/>
            <a:ext cx="1656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압축파일 생성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555E0E-A0A7-4D2D-908E-903816EDDEEE}"/>
              </a:ext>
            </a:extLst>
          </p:cNvPr>
          <p:cNvSpPr txBox="1"/>
          <p:nvPr/>
        </p:nvSpPr>
        <p:spPr>
          <a:xfrm>
            <a:off x="8610600" y="2793444"/>
            <a:ext cx="1656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압축파일 읽기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52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2050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12.1 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훑어보기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016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텐서플로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(TensorFlow)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수치 계산용 라이브러리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대규모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머신러닝에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잘 맞도록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튜닝되어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있음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이미지 분류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자연어 처리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추천 시스템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시계열 예측 등의 작업 수행에 쓰임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numpy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와 비슷한 구조를 띠나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GPU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지원한다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JIT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컴파일러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;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계산 그래프 추출 등을 동반하는 최적화를 진행한다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플랫폼에 중립적인 포맷으로 내보내기가 가능하다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자동 미분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</a:t>
            </a: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autodiff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기능과 고성능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옵티마이저를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제공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모든 종류의 손실 함수를 쉽게 최소화하는데 용이하다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1026" name="Picture 2" descr="텐서플로 - 위키백과, 우리 모두의 백과사전">
            <a:extLst>
              <a:ext uri="{FF2B5EF4-FFF2-40B4-BE49-F238E27FC236}">
                <a16:creationId xmlns:a16="http://schemas.microsoft.com/office/drawing/2014/main" id="{961FFEEC-A670-42AC-88B5-29487E3D9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6190" y="4433370"/>
            <a:ext cx="2632240" cy="2193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8D41905-A28F-4C48-9BB6-4A61C4CDC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3492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4099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입력 특성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전처리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4462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신경망을 위해 데이터를 준비하려면 모든 특성을 </a:t>
            </a:r>
            <a:r>
              <a:rPr lang="ko-KR" altLang="en-US" sz="2400" b="1" dirty="0">
                <a:solidFill>
                  <a:srgbClr val="0070C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수치 특성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으로 변환하고 </a:t>
            </a:r>
            <a:r>
              <a:rPr lang="ko-KR" altLang="en-US" sz="2400" b="1" dirty="0">
                <a:solidFill>
                  <a:srgbClr val="0070C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정규화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해야 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만일 데이터에 범주형 특성이나 텍스트 특성이 있다면 이를 숫자로 바꾸어야 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(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인코딩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원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-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핫 벡터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(one-hot vector)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임베딩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(embedding)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Keras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전처리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층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FF6E854-9A19-491B-84D7-BE3B8FAEC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1979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1355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13.4 TF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변환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97395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전처리는 계산비용이 크다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사전에 처리하면 속도를 향상시킬 수 있다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데이터 크기가 작은 경우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cache( )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사용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데이터 크기가 큰 경우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Apache Beam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이나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Spark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사용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만약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전처리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과정이 바뀌어야 하는 상황 등이 온다면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? 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유지보수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힘들어짐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훈련</a:t>
            </a:r>
            <a:r>
              <a:rPr lang="en-US" altLang="ko-KR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/</a:t>
            </a: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서빙 왜곡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(training/serving skew)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전처리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연산을 딱 한 번만 정의하는 것이 필요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“</a:t>
            </a:r>
            <a:r>
              <a:rPr lang="en-US" altLang="ko-KR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TF</a:t>
            </a:r>
            <a:r>
              <a:rPr lang="ko-KR" altLang="en-US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변환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”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탄생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55C2AE3B-920E-4810-A593-A86778A85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895" y="4327244"/>
            <a:ext cx="7626105" cy="203923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1994122-5CF2-4CAB-8F7D-6A78274039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275" b="10146"/>
          <a:stretch/>
        </p:blipFill>
        <p:spPr>
          <a:xfrm>
            <a:off x="1208203" y="6355377"/>
            <a:ext cx="4887797" cy="401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5931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D571EBC-7D7C-40E3-A8C1-8AA56C8AEC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98"/>
          <a:stretch/>
        </p:blipFill>
        <p:spPr>
          <a:xfrm>
            <a:off x="0" y="-1"/>
            <a:ext cx="12188144" cy="6858001"/>
          </a:xfrm>
          <a:prstGeom prst="rect">
            <a:avLst/>
          </a:prstGeom>
        </p:spPr>
      </p:pic>
      <p:sp>
        <p:nvSpPr>
          <p:cNvPr id="48" name="직사각형 47">
            <a:extLst>
              <a:ext uri="{FF2B5EF4-FFF2-40B4-BE49-F238E27FC236}">
                <a16:creationId xmlns:a16="http://schemas.microsoft.com/office/drawing/2014/main" id="{95F049B4-3EF1-2A41-A40A-49D76D773FE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989855-3D57-4096-B045-38A332EF05AD}"/>
              </a:ext>
            </a:extLst>
          </p:cNvPr>
          <p:cNvSpPr txBox="1"/>
          <p:nvPr/>
        </p:nvSpPr>
        <p:spPr>
          <a:xfrm>
            <a:off x="4038930" y="2875002"/>
            <a:ext cx="411414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>
                <a:solidFill>
                  <a:schemeClr val="bg1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Thank You</a:t>
            </a:r>
            <a:endParaRPr lang="ko-KR" altLang="en-US" sz="6600" dirty="0">
              <a:solidFill>
                <a:schemeClr val="bg1"/>
              </a:solidFill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03BE91E-6398-472F-A7DB-60C4F3137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454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 dir="in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2050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12.1 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훑어보기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텐서플로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(TensorFlow)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453EBC3-6E48-4CAE-AEEF-8DA8DA704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1733" y="1680522"/>
            <a:ext cx="8968533" cy="4887179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B8EB490-D307-48AF-90DB-FC97EB1C3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256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610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12.2 </a:t>
            </a:r>
            <a:r>
              <a:rPr lang="en-US" altLang="ko-KR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Numpy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처럼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사용하기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610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텐서와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연산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tf.constant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이용하여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텐서를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만들 수 있다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2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개의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row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와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개의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column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가진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float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행렬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977AC3B2-3929-481D-B8EA-E4751C5E8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602" y="2756803"/>
            <a:ext cx="5916535" cy="15172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F1AA779-D693-4BB2-B093-D9E1F97C0A32}"/>
              </a:ext>
            </a:extLst>
          </p:cNvPr>
          <p:cNvSpPr txBox="1"/>
          <p:nvPr/>
        </p:nvSpPr>
        <p:spPr>
          <a:xfrm>
            <a:off x="670602" y="4248312"/>
            <a:ext cx="115213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1) </a:t>
            </a:r>
            <a:r>
              <a:rPr lang="ko-KR" altLang="en-US" sz="18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인덱싱</a:t>
            </a:r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				2) </a:t>
            </a:r>
            <a:r>
              <a:rPr lang="ko-KR" altLang="en-US" sz="18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</a:t>
            </a:r>
            <a:r>
              <a:rPr lang="ko-KR" altLang="en-US" sz="18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연산</a:t>
            </a:r>
            <a:endParaRPr lang="ko-KR" altLang="en-US" b="1" dirty="0"/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1799E573-8ACB-442F-BE00-E1C109AFD3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175" y="4643056"/>
            <a:ext cx="4726498" cy="164195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1AF30D3-43C0-454B-8CE3-D4DC965AC3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4329" y="4643056"/>
            <a:ext cx="4585700" cy="409641"/>
          </a:xfrm>
          <a:prstGeom prst="rect">
            <a:avLst/>
          </a:prstGeom>
        </p:spPr>
      </p:pic>
      <p:pic>
        <p:nvPicPr>
          <p:cNvPr id="16" name="그림 15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44F70383-54F6-4B5F-95A4-E4896465C0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9952" y="5052697"/>
            <a:ext cx="4060958" cy="1773166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9D3669A-1391-4FD9-9921-DABFF1B2A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935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610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12.2 </a:t>
            </a:r>
            <a:r>
              <a:rPr lang="en-US" altLang="ko-KR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Numpy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처럼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사용하기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138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텐서와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넘파이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numpy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배열과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Tensor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자유롭게 넘나들며 사용이 가능하며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연산도 마찬가지</a:t>
            </a:r>
            <a:endParaRPr lang="ko-KR" altLang="en-US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A7B4BF6A-5062-4F2B-AF58-401555EDD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" y="2370653"/>
            <a:ext cx="7751892" cy="254910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4C15CB3-5E30-40A5-BF95-B06E64EE9F2A}"/>
              </a:ext>
            </a:extLst>
          </p:cNvPr>
          <p:cNvSpPr txBox="1"/>
          <p:nvPr/>
        </p:nvSpPr>
        <p:spPr>
          <a:xfrm>
            <a:off x="670602" y="4806743"/>
            <a:ext cx="11521397" cy="1692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타입 변환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타입 변환은 성능을 크게 감소시킬 우려가 있어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어떤 타입변환도 자동으로 이뤄지지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X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필요한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경우에는 </a:t>
            </a: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tf.cast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 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이용한다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endParaRPr lang="ko-KR" altLang="en-US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423A1D9-C385-48F1-875B-576213F70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204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610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12.2 </a:t>
            </a:r>
            <a:r>
              <a:rPr lang="en-US" altLang="ko-KR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Numpy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처럼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사용하기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246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변수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tf.Tensor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는 변경이 불가능한 객체이다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.(immutable)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이것으로는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역전파로 변경되어야 하는 신경망의 가중치를 나타낼 수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X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tf.Variable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을 사용한다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 </a:t>
            </a:r>
            <a:r>
              <a:rPr lang="en-US" altLang="ko-KR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assign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 ), </a:t>
            </a: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assign_add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 )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등으로 수정이 가능</a:t>
            </a:r>
            <a:endParaRPr lang="ko-KR" altLang="en-US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0B6DC329-C4EF-44FF-921B-F0D555922B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59" y="3515485"/>
            <a:ext cx="6557059" cy="126614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ED7850B-AC9A-43B5-890D-DDDAC612A3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973" y="4896310"/>
            <a:ext cx="6630499" cy="49247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F974467-6422-4000-9D90-32D0BDD268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973" y="5399182"/>
            <a:ext cx="7502664" cy="805757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CDBED27-D384-4715-A3EA-9CB0326A2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8376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610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12.2 </a:t>
            </a:r>
            <a:r>
              <a:rPr lang="en-US" altLang="ko-KR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Numpy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처럼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사용하기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4886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다른 데이터 구조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1] 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희소 </a:t>
            </a: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(sparse tensor)	</a:t>
            </a: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tf.SparseTensor</a:t>
            </a:r>
            <a:endParaRPr lang="en-US" altLang="ko-KR" sz="2400" dirty="0">
              <a:highlight>
                <a:srgbClr val="C0C0C0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2">
              <a:lnSpc>
                <a:spcPct val="150000"/>
              </a:lnSpc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대부분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0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으로 채워진 </a:t>
            </a: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텐서를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효율적으로 나타낼 수 있다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lvl="2">
              <a:lnSpc>
                <a:spcPct val="150000"/>
              </a:lnSpc>
            </a:pP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2] </a:t>
            </a: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</a:t>
            </a: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배열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(tensor array)		</a:t>
            </a: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tf.TensorArray</a:t>
            </a:r>
            <a:endParaRPr lang="en-US" altLang="ko-KR" sz="2400" dirty="0">
              <a:highlight>
                <a:srgbClr val="C0C0C0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2">
              <a:lnSpc>
                <a:spcPct val="150000"/>
              </a:lnSpc>
            </a:pP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텐서의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리스트로서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고정된 길이를 기본적으로 가정하지만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동적으로 바꿀 수 있다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한 </a:t>
            </a: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배열 내의 모든 </a:t>
            </a: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텐서는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데이터 타입이 동일해야 한다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lvl="2">
              <a:lnSpc>
                <a:spcPct val="150000"/>
              </a:lnSpc>
            </a:pP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3] </a:t>
            </a: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래그드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(ragged tensor)	</a:t>
            </a: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tf.RaggedTensor</a:t>
            </a:r>
            <a:endParaRPr lang="en-US" altLang="ko-KR" sz="2400" dirty="0">
              <a:highlight>
                <a:srgbClr val="C0C0C0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2">
              <a:lnSpc>
                <a:spcPct val="150000"/>
              </a:lnSpc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리스트의 리스트를 나타낸다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텐서에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포함된 값은 동일한 데이터 타입은 가져야 하지만 리스트의 길이는 다를 수 있다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16040A7-8B68-40F9-A232-23083A746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549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6233184C-53D1-47BA-B5F7-2679E66F6021}"/>
              </a:ext>
            </a:extLst>
          </p:cNvPr>
          <p:cNvSpPr/>
          <p:nvPr/>
        </p:nvSpPr>
        <p:spPr>
          <a:xfrm>
            <a:off x="2455524" y="5491854"/>
            <a:ext cx="1530849" cy="27027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2452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 정의 손실 함수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훈련세트에 잡음이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섞여있는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경우 평균 제곱 오차보다는 후버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(Huber)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손실을 비용함수로 채택하는 편이 더 적절함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큰 오차에 다소 과한 벌칙을 행사하기 때문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후버 손실은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케라스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API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에서 공식지원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X 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직접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구현해보자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9</a:t>
            </a:fld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CE94AF0B-E720-4D70-A6F9-14FA48918B8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7240" y="3507708"/>
            <a:ext cx="7056546" cy="169264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CAB07FC-8626-4A76-BF66-051B36DB928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6692" y="5491854"/>
            <a:ext cx="5696745" cy="63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5823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A55FE3C5C83AB848BD135873FA70A6E2" ma:contentTypeVersion="30" ma:contentTypeDescription="새 문서를 만듭니다." ma:contentTypeScope="" ma:versionID="371f2621a5c4781b0c2d0d31a12eea45">
  <xsd:schema xmlns:xsd="http://www.w3.org/2001/XMLSchema" xmlns:xs="http://www.w3.org/2001/XMLSchema" xmlns:p="http://schemas.microsoft.com/office/2006/metadata/properties" xmlns:ns3="aa8a4e01-c35c-4b83-a5f2-ad7948fd9ffa" targetNamespace="http://schemas.microsoft.com/office/2006/metadata/properties" ma:root="true" ma:fieldsID="2730e2be1e0c143e1260b6ebd31ac83c" ns3:_="">
    <xsd:import namespace="aa8a4e01-c35c-4b83-a5f2-ad7948fd9f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3:Leaders" minOccurs="0"/>
                <xsd:element ref="ns3:Members" minOccurs="0"/>
                <xsd:element ref="ns3:Member_Groups" minOccurs="0"/>
                <xsd:element ref="ns3:Invited_Leaders" minOccurs="0"/>
                <xsd:element ref="ns3:Invited_Members" minOccurs="0"/>
                <xsd:element ref="ns3:Has_Leaders_Only_SectionGroup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a4e01-c35c-4b83-a5f2-ad7948fd9f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NotebookType" ma:index="10" nillable="true" ma:displayName="Notebook Type" ma:internalName="NotebookType">
      <xsd:simpleType>
        <xsd:restriction base="dms:Text"/>
      </xsd:simpleType>
    </xsd:element>
    <xsd:element name="FolderType" ma:index="11" nillable="true" ma:displayName="Folder Type" ma:internalName="FolderType">
      <xsd:simpleType>
        <xsd:restriction base="dms:Text"/>
      </xsd:simpleType>
    </xsd:element>
    <xsd:element name="CultureName" ma:index="12" nillable="true" ma:displayName="Culture Name" ma:internalName="CultureName">
      <xsd:simpleType>
        <xsd:restriction base="dms:Text"/>
      </xsd:simpleType>
    </xsd:element>
    <xsd:element name="AppVersion" ma:index="13" nillable="true" ma:displayName="App Version" ma:internalName="AppVersion">
      <xsd:simpleType>
        <xsd:restriction base="dms:Text"/>
      </xsd:simpleType>
    </xsd:element>
    <xsd:element name="TeamsChannelId" ma:index="14" nillable="true" ma:displayName="Teams Channel Id" ma:internalName="TeamsChannelId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6" nillable="true" ma:displayName="Math Settings" ma:internalName="Math_Settings">
      <xsd:simpleType>
        <xsd:restriction base="dms:Text"/>
      </xsd:simple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IsNotebookLocked" ma:index="29" nillable="true" ma:displayName="Is Notebook Locked" ma:internalName="IsNotebookLocked">
      <xsd:simpleType>
        <xsd:restriction base="dms:Boolean"/>
      </xsd:simpleType>
    </xsd:element>
    <xsd:element name="Leaders" ma:index="30" nillable="true" ma:displayName="Leaders" ma:internalName="Lead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s" ma:index="31" nillable="true" ma:displayName="Members" ma:internalName="Memb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_Groups" ma:index="32" nillable="true" ma:displayName="Member Groups" ma:internalName="Member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nvited_Leaders" ma:index="33" nillable="true" ma:displayName="Invited Leaders" ma:internalName="Invited_Leaders">
      <xsd:simpleType>
        <xsd:restriction base="dms:Note">
          <xsd:maxLength value="255"/>
        </xsd:restriction>
      </xsd:simpleType>
    </xsd:element>
    <xsd:element name="Invited_Members" ma:index="34" nillable="true" ma:displayName="Invited Members" ma:internalName="Invited_Members">
      <xsd:simpleType>
        <xsd:restriction base="dms:Note">
          <xsd:maxLength value="255"/>
        </xsd:restriction>
      </xsd:simpleType>
    </xsd:element>
    <xsd:element name="Has_Leaders_Only_SectionGroup" ma:index="35" nillable="true" ma:displayName="Has Leaders Only SectionGroup" ma:internalName="Has_Leaders_Only_SectionGroup">
      <xsd:simpleType>
        <xsd:restriction base="dms:Boolean"/>
      </xsd:simpleType>
    </xsd:element>
    <xsd:element name="MediaServiceAutoKeyPoints" ma:index="3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lf_Registration_Enabled xmlns="aa8a4e01-c35c-4b83-a5f2-ad7948fd9ffa" xsi:nil="true"/>
    <Has_Leaders_Only_SectionGroup xmlns="aa8a4e01-c35c-4b83-a5f2-ad7948fd9ffa" xsi:nil="true"/>
    <Student_Groups xmlns="aa8a4e01-c35c-4b83-a5f2-ad7948fd9ffa">
      <UserInfo>
        <DisplayName/>
        <AccountId xsi:nil="true"/>
        <AccountType/>
      </UserInfo>
    </Student_Groups>
    <Distribution_Groups xmlns="aa8a4e01-c35c-4b83-a5f2-ad7948fd9ffa" xsi:nil="true"/>
    <LMS_Mappings xmlns="aa8a4e01-c35c-4b83-a5f2-ad7948fd9ffa" xsi:nil="true"/>
    <Has_Teacher_Only_SectionGroup xmlns="aa8a4e01-c35c-4b83-a5f2-ad7948fd9ffa" xsi:nil="true"/>
    <Member_Groups xmlns="aa8a4e01-c35c-4b83-a5f2-ad7948fd9ffa">
      <UserInfo>
        <DisplayName/>
        <AccountId xsi:nil="true"/>
        <AccountType/>
      </UserInfo>
    </Member_Groups>
    <CultureName xmlns="aa8a4e01-c35c-4b83-a5f2-ad7948fd9ffa" xsi:nil="true"/>
    <Leaders xmlns="aa8a4e01-c35c-4b83-a5f2-ad7948fd9ffa">
      <UserInfo>
        <DisplayName/>
        <AccountId xsi:nil="true"/>
        <AccountType/>
      </UserInfo>
    </Leaders>
    <Invited_Teachers xmlns="aa8a4e01-c35c-4b83-a5f2-ad7948fd9ffa" xsi:nil="true"/>
    <Invited_Students xmlns="aa8a4e01-c35c-4b83-a5f2-ad7948fd9ffa" xsi:nil="true"/>
    <Invited_Leaders xmlns="aa8a4e01-c35c-4b83-a5f2-ad7948fd9ffa" xsi:nil="true"/>
    <Invited_Members xmlns="aa8a4e01-c35c-4b83-a5f2-ad7948fd9ffa" xsi:nil="true"/>
    <Templates xmlns="aa8a4e01-c35c-4b83-a5f2-ad7948fd9ffa" xsi:nil="true"/>
    <Members xmlns="aa8a4e01-c35c-4b83-a5f2-ad7948fd9ffa">
      <UserInfo>
        <DisplayName/>
        <AccountId xsi:nil="true"/>
        <AccountType/>
      </UserInfo>
    </Members>
    <FolderType xmlns="aa8a4e01-c35c-4b83-a5f2-ad7948fd9ffa" xsi:nil="true"/>
    <Teachers xmlns="aa8a4e01-c35c-4b83-a5f2-ad7948fd9ffa">
      <UserInfo>
        <DisplayName/>
        <AccountId xsi:nil="true"/>
        <AccountType/>
      </UserInfo>
    </Teachers>
    <TeamsChannelId xmlns="aa8a4e01-c35c-4b83-a5f2-ad7948fd9ffa" xsi:nil="true"/>
    <Is_Collaboration_Space_Locked xmlns="aa8a4e01-c35c-4b83-a5f2-ad7948fd9ffa" xsi:nil="true"/>
    <Math_Settings xmlns="aa8a4e01-c35c-4b83-a5f2-ad7948fd9ffa" xsi:nil="true"/>
    <Owner xmlns="aa8a4e01-c35c-4b83-a5f2-ad7948fd9ffa">
      <UserInfo>
        <DisplayName/>
        <AccountId xsi:nil="true"/>
        <AccountType/>
      </UserInfo>
    </Owner>
    <IsNotebookLocked xmlns="aa8a4e01-c35c-4b83-a5f2-ad7948fd9ffa" xsi:nil="true"/>
    <DefaultSectionNames xmlns="aa8a4e01-c35c-4b83-a5f2-ad7948fd9ffa" xsi:nil="true"/>
    <NotebookType xmlns="aa8a4e01-c35c-4b83-a5f2-ad7948fd9ffa" xsi:nil="true"/>
    <Students xmlns="aa8a4e01-c35c-4b83-a5f2-ad7948fd9ffa">
      <UserInfo>
        <DisplayName/>
        <AccountId xsi:nil="true"/>
        <AccountType/>
      </UserInfo>
    </Students>
    <AppVersion xmlns="aa8a4e01-c35c-4b83-a5f2-ad7948fd9ffa" xsi:nil="true"/>
  </documentManagement>
</p:properties>
</file>

<file path=customXml/itemProps1.xml><?xml version="1.0" encoding="utf-8"?>
<ds:datastoreItem xmlns:ds="http://schemas.openxmlformats.org/officeDocument/2006/customXml" ds:itemID="{3ABC0237-8AFF-42A1-871F-7EA672FF4CD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2CF50C2-6925-48C1-93E8-E8BC586DC5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a8a4e01-c35c-4b83-a5f2-ad7948fd9f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12EB6D1-0B93-4C8F-9C1E-72705619C963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aa8a4e01-c35c-4b83-a5f2-ad7948fd9ffa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3476</TotalTime>
  <Words>1578</Words>
  <Application>Microsoft Office PowerPoint</Application>
  <PresentationFormat>와이드스크린</PresentationFormat>
  <Paragraphs>258</Paragraphs>
  <Slides>32</Slides>
  <Notes>28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43" baseType="lpstr">
      <vt:lpstr>맑은 고딕</vt:lpstr>
      <vt:lpstr>Wingdings</vt:lpstr>
      <vt:lpstr>Forte</vt:lpstr>
      <vt:lpstr>KoPubWorldDotum</vt:lpstr>
      <vt:lpstr>Arial</vt:lpstr>
      <vt:lpstr>KoPubWorldDotum_Pro Bold</vt:lpstr>
      <vt:lpstr>KoPubWorld돋움체 Bold</vt:lpstr>
      <vt:lpstr>KoPubWorldDotum_Pro Light</vt:lpstr>
      <vt:lpstr>KoPubWorld돋움체 Light</vt:lpstr>
      <vt:lpstr>에스코어 드림 4 Regular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김성환</dc:creator>
  <cp:lastModifiedBy>최 가온</cp:lastModifiedBy>
  <cp:revision>117</cp:revision>
  <dcterms:created xsi:type="dcterms:W3CDTF">2019-09-24T13:38:54Z</dcterms:created>
  <dcterms:modified xsi:type="dcterms:W3CDTF">2021-08-01T19:17:58Z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0x010100A55FE3C5C83AB848BD135873FA70A6E2</vt:lpwstr>
  </property>
</Properties>
</file>

<file path=docProps/thumbnail.jpeg>
</file>